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26"/>
    <p:restoredTop sz="93692"/>
  </p:normalViewPr>
  <p:slideViewPr>
    <p:cSldViewPr snapToGrid="0" snapToObjects="1">
      <p:cViewPr varScale="1">
        <p:scale>
          <a:sx n="108" d="100"/>
          <a:sy n="108" d="100"/>
        </p:scale>
        <p:origin x="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A8835-B642-1B47-A6BB-54FE9C4F8535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3087B-ABC8-7A41-893E-5275F2BB04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96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529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互動性不足：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紀念性（實體）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關係連結的延續效果不足</a:t>
            </a:r>
          </a:p>
        </p:txBody>
      </p:sp>
    </p:spTree>
    <p:extLst>
      <p:ext uri="{BB962C8B-B14F-4D97-AF65-F5344CB8AC3E}">
        <p14:creationId xmlns:p14="http://schemas.microsoft.com/office/powerpoint/2010/main" val="5584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err="1"/>
              <a:t>時間限制內製作明信片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 err="1"/>
              <a:t>投幣後，自己編輯的明信片和留的話，會送給對方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78667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err="1"/>
              <a:t>時間限制內製作明信片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 err="1"/>
              <a:t>投幣後，自己編輯的明信片和留的話，會送給對方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67888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47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8368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16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AE99545-A222-4046-9822-DDA713E5A967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787EDFC-835F-6A47-8A40-7088908286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257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Term project Proposal  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TW" sz="3733" dirty="0"/>
              <a:t>VERSION</a:t>
            </a:r>
            <a:r>
              <a:rPr lang="zh-TW" altLang="en-US" sz="3733" dirty="0"/>
              <a:t> </a:t>
            </a:r>
            <a:r>
              <a:rPr lang="en-US" altLang="zh-TW" sz="3733" dirty="0"/>
              <a:t>1</a:t>
            </a:r>
            <a:endParaRPr sz="3733" dirty="0"/>
          </a:p>
        </p:txBody>
      </p:sp>
    </p:spTree>
    <p:extLst>
      <p:ext uri="{BB962C8B-B14F-4D97-AF65-F5344CB8AC3E}">
        <p14:creationId xmlns:p14="http://schemas.microsoft.com/office/powerpoint/2010/main" val="16162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35782" y="2919318"/>
            <a:ext cx="10917591" cy="3745364"/>
          </a:xfrm>
          <a:prstGeom prst="rect">
            <a:avLst/>
          </a:prstGeom>
          <a:solidFill>
            <a:srgbClr val="BB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" name="Shape 78"/>
          <p:cNvSpPr txBox="1">
            <a:spLocks/>
          </p:cNvSpPr>
          <p:nvPr/>
        </p:nvSpPr>
        <p:spPr>
          <a:xfrm>
            <a:off x="0" y="-149180"/>
            <a:ext cx="1667435" cy="53995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685783" rtl="0" eaLnBrk="1" latinLnBrk="0" hangingPunct="1">
              <a:spcBef>
                <a:spcPts val="0"/>
              </a:spcBef>
              <a:buNone/>
              <a:defRPr sz="3000" kern="1200" spc="-75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zh-TW" sz="2667" dirty="0">
                <a:solidFill>
                  <a:schemeClr val="bg1"/>
                </a:solidFill>
              </a:rPr>
              <a:t>Content</a:t>
            </a:r>
            <a:endParaRPr lang="en" sz="2667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49007" y="3160555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Quartic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Smile</a:t>
            </a:r>
            <a:endParaRPr kumimoji="1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578629" y="3111847"/>
            <a:ext cx="182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Hologram</a:t>
            </a:r>
            <a:endParaRPr kumimoji="1" lang="zh-TW" altLang="en-US" sz="3200" dirty="0"/>
          </a:p>
        </p:txBody>
      </p:sp>
      <p:sp>
        <p:nvSpPr>
          <p:cNvPr id="8" name="向右箭號 7"/>
          <p:cNvSpPr/>
          <p:nvPr/>
        </p:nvSpPr>
        <p:spPr>
          <a:xfrm>
            <a:off x="4143896" y="4618409"/>
            <a:ext cx="888969" cy="440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46" y="3456974"/>
            <a:ext cx="3936740" cy="295632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35782" y="1048837"/>
            <a:ext cx="9688836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charset="0"/>
              <a:buChar char="•"/>
            </a:pPr>
            <a:r>
              <a:rPr kumimoji="1" lang="en-US" altLang="zh-TW" sz="2667" dirty="0"/>
              <a:t>When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wormhole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is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opened,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hologram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will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display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myself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and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AR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objects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opposite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person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add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for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you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simultaneously.</a:t>
            </a:r>
            <a:endParaRPr kumimoji="1" lang="zh-TW" altLang="en-US" sz="2667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049008" y="4525260"/>
            <a:ext cx="165660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667" dirty="0"/>
              <a:t>Wormhole</a:t>
            </a:r>
            <a:endParaRPr kumimoji="1" lang="zh-TW" altLang="en-US" sz="2667" dirty="0"/>
          </a:p>
        </p:txBody>
      </p:sp>
    </p:spTree>
    <p:extLst>
      <p:ext uri="{BB962C8B-B14F-4D97-AF65-F5344CB8AC3E}">
        <p14:creationId xmlns:p14="http://schemas.microsoft.com/office/powerpoint/2010/main" val="2474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0" y="-149180"/>
            <a:ext cx="1667435" cy="53995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2667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09387" y="2008023"/>
            <a:ext cx="9482060" cy="1469612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It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is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not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easy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for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some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people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to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interactive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with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another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people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actively.</a:t>
            </a:r>
            <a:endParaRPr kumimoji="1" lang="zh-TW" altLang="en-US" sz="3200" dirty="0"/>
          </a:p>
          <a:p>
            <a:endParaRPr kumimoji="1" lang="zh-TW" altLang="en-US" dirty="0" smtClean="0"/>
          </a:p>
          <a:p>
            <a:endParaRPr kumimoji="1" lang="zh-TW" altLang="en-US" dirty="0" smtClean="0"/>
          </a:p>
          <a:p>
            <a:endParaRPr kumimoji="1"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" t="8879" r="82358" b="56982"/>
          <a:stretch/>
        </p:blipFill>
        <p:spPr>
          <a:xfrm>
            <a:off x="2705885" y="4874924"/>
            <a:ext cx="862601" cy="1316597"/>
          </a:xfrm>
          <a:prstGeom prst="rect">
            <a:avLst/>
          </a:prstGeom>
        </p:spPr>
      </p:pic>
      <p:sp>
        <p:nvSpPr>
          <p:cNvPr id="10" name="立方體 9"/>
          <p:cNvSpPr/>
          <p:nvPr/>
        </p:nvSpPr>
        <p:spPr>
          <a:xfrm>
            <a:off x="3686400" y="4874924"/>
            <a:ext cx="1621536" cy="16215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8" t="6465" r="36962" b="59396"/>
          <a:stretch/>
        </p:blipFill>
        <p:spPr>
          <a:xfrm>
            <a:off x="9128846" y="4863628"/>
            <a:ext cx="862601" cy="1316597"/>
          </a:xfrm>
          <a:prstGeom prst="rect">
            <a:avLst/>
          </a:prstGeom>
        </p:spPr>
      </p:pic>
      <p:sp>
        <p:nvSpPr>
          <p:cNvPr id="12" name="立方體 11"/>
          <p:cNvSpPr/>
          <p:nvPr/>
        </p:nvSpPr>
        <p:spPr>
          <a:xfrm>
            <a:off x="7236847" y="4878620"/>
            <a:ext cx="1621536" cy="1621536"/>
          </a:xfrm>
          <a:prstGeom prst="cube">
            <a:avLst/>
          </a:prstGeom>
          <a:ln w="26424"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13" name="手繪多邊形 12"/>
          <p:cNvSpPr/>
          <p:nvPr/>
        </p:nvSpPr>
        <p:spPr>
          <a:xfrm>
            <a:off x="5457657" y="5717771"/>
            <a:ext cx="1639615" cy="408383"/>
          </a:xfrm>
          <a:custGeom>
            <a:avLst/>
            <a:gdLst>
              <a:gd name="connsiteX0" fmla="*/ 0 w 1229710"/>
              <a:gd name="connsiteY0" fmla="*/ 315563 h 1000328"/>
              <a:gd name="connsiteX1" fmla="*/ 441435 w 1229710"/>
              <a:gd name="connsiteY1" fmla="*/ 31783 h 1000328"/>
              <a:gd name="connsiteX2" fmla="*/ 945931 w 1229710"/>
              <a:gd name="connsiteY2" fmla="*/ 977714 h 1000328"/>
              <a:gd name="connsiteX3" fmla="*/ 1229710 w 1229710"/>
              <a:gd name="connsiteY3" fmla="*/ 693935 h 100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710" h="1000328">
                <a:moveTo>
                  <a:pt x="0" y="315563"/>
                </a:moveTo>
                <a:cubicBezTo>
                  <a:pt x="141890" y="118493"/>
                  <a:pt x="283780" y="-78576"/>
                  <a:pt x="441435" y="31783"/>
                </a:cubicBezTo>
                <a:cubicBezTo>
                  <a:pt x="599090" y="142141"/>
                  <a:pt x="814552" y="867355"/>
                  <a:pt x="945931" y="977714"/>
                </a:cubicBezTo>
                <a:cubicBezTo>
                  <a:pt x="1077310" y="1088073"/>
                  <a:pt x="1140372" y="762252"/>
                  <a:pt x="1229710" y="6939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2" name="雲朵形圖說文字 1"/>
          <p:cNvSpPr/>
          <p:nvPr/>
        </p:nvSpPr>
        <p:spPr>
          <a:xfrm>
            <a:off x="827142" y="4251850"/>
            <a:ext cx="1808953" cy="1147913"/>
          </a:xfrm>
          <a:prstGeom prst="cloudCallout">
            <a:avLst>
              <a:gd name="adj1" fmla="val 48065"/>
              <a:gd name="adj2" fmla="val 56252"/>
            </a:avLst>
          </a:prstGeom>
          <a:solidFill>
            <a:srgbClr val="BBF5FF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ysClr val="windowText" lastClr="000000"/>
                </a:solidFill>
              </a:rPr>
              <a:t>What</a:t>
            </a:r>
            <a:r>
              <a:rPr kumimoji="1" lang="zh-TW" altLang="en-US" sz="2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TW" sz="2400" dirty="0">
                <a:solidFill>
                  <a:sysClr val="windowText" lastClr="000000"/>
                </a:solidFill>
              </a:rPr>
              <a:t>should</a:t>
            </a:r>
            <a:r>
              <a:rPr kumimoji="1" lang="zh-TW" altLang="en-US" sz="2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TW" sz="2400" dirty="0">
                <a:solidFill>
                  <a:sysClr val="windowText" lastClr="000000"/>
                </a:solidFill>
              </a:rPr>
              <a:t>I</a:t>
            </a:r>
            <a:r>
              <a:rPr kumimoji="1" lang="zh-TW" altLang="en-US" sz="2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TW" sz="2400" dirty="0">
                <a:solidFill>
                  <a:sysClr val="windowText" lastClr="000000"/>
                </a:solidFill>
              </a:rPr>
              <a:t>say?</a:t>
            </a:r>
            <a:endParaRPr kumimoji="1" lang="zh-TW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5" name="雲朵形圖說文字 14"/>
          <p:cNvSpPr/>
          <p:nvPr/>
        </p:nvSpPr>
        <p:spPr>
          <a:xfrm>
            <a:off x="9681912" y="4251849"/>
            <a:ext cx="1649477" cy="868935"/>
          </a:xfrm>
          <a:prstGeom prst="cloudCallout">
            <a:avLst>
              <a:gd name="adj1" fmla="val -40147"/>
              <a:gd name="adj2" fmla="val 62500"/>
            </a:avLst>
          </a:prstGeom>
          <a:solidFill>
            <a:srgbClr val="BBF5FF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ysClr val="windowText" lastClr="000000"/>
                </a:solidFill>
              </a:rPr>
              <a:t>Ummm</a:t>
            </a:r>
            <a:r>
              <a:rPr kumimoji="1" lang="is-IS" altLang="zh-TW" sz="2400" dirty="0">
                <a:solidFill>
                  <a:sysClr val="windowText" lastClr="000000"/>
                </a:solidFill>
              </a:rPr>
              <a:t>…</a:t>
            </a:r>
            <a:r>
              <a:rPr kumimoji="1" lang="en-US" altLang="zh-TW" sz="2400" dirty="0">
                <a:solidFill>
                  <a:sysClr val="windowText" lastClr="000000"/>
                </a:solidFill>
              </a:rPr>
              <a:t>.</a:t>
            </a:r>
            <a:endParaRPr kumimoji="1" lang="zh-TW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文字版面配置區 2"/>
          <p:cNvSpPr txBox="1">
            <a:spLocks/>
          </p:cNvSpPr>
          <p:nvPr/>
        </p:nvSpPr>
        <p:spPr>
          <a:xfrm>
            <a:off x="509387" y="3218662"/>
            <a:ext cx="8188576" cy="81852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rmAutofit/>
          </a:bodyPr>
          <a:lstStyle>
            <a:lvl1pPr marL="137157" lvl="0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1" lvl="1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6" lvl="2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61" lvl="3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1518" lvl="4" indent="-102868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05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lvl="5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31" lvl="6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2987" lvl="7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44" lvl="8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/>
              <a:t>Feelings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at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the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moment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might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be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forgotten.</a:t>
            </a:r>
            <a:endParaRPr kumimoji="1" lang="zh-TW" altLang="en-US" sz="3200" dirty="0"/>
          </a:p>
          <a:p>
            <a:endParaRPr kumimoji="1" lang="zh-TW" altLang="en-US" sz="2400" dirty="0"/>
          </a:p>
          <a:p>
            <a:endParaRPr kumimoji="1" lang="zh-TW" altLang="en-US" sz="2400" dirty="0"/>
          </a:p>
          <a:p>
            <a:endParaRPr kumimoji="1" lang="zh-TW" altLang="en-US" sz="2400" dirty="0"/>
          </a:p>
          <a:p>
            <a:endParaRPr kumimoji="1" lang="zh-TW" altLang="en-US" sz="2400" dirty="0"/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rmAutofit/>
          </a:bodyPr>
          <a:lstStyle>
            <a:lvl1pPr lvl="0" algn="l" defTabSz="685783" rtl="0" eaLnBrk="1" latinLnBrk="0" hangingPunct="1">
              <a:spcBef>
                <a:spcPts val="0"/>
              </a:spcBef>
              <a:buNone/>
              <a:defRPr sz="3000" kern="1200" spc="-75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zh-TW" sz="4000" dirty="0"/>
              <a:t>Think</a:t>
            </a:r>
            <a:r>
              <a:rPr lang="zh-TW" altLang="en-US" sz="4000" dirty="0"/>
              <a:t> </a:t>
            </a:r>
            <a:r>
              <a:rPr lang="en-US" altLang="zh-TW" sz="4000" dirty="0"/>
              <a:t>about</a:t>
            </a:r>
            <a:r>
              <a:rPr lang="zh-TW" altLang="en-US" sz="4000" dirty="0"/>
              <a:t> </a:t>
            </a:r>
            <a:r>
              <a:rPr lang="en-US" altLang="zh-TW" sz="4000" dirty="0"/>
              <a:t>it</a:t>
            </a:r>
            <a:r>
              <a:rPr lang="zh-TW" altLang="en-US" sz="4000" dirty="0"/>
              <a:t> </a:t>
            </a:r>
            <a:r>
              <a:rPr lang="is-IS" altLang="zh-TW" sz="4000" dirty="0"/>
              <a:t>…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2021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54172" y="-160320"/>
            <a:ext cx="2089301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TW" sz="2667" dirty="0">
                <a:solidFill>
                  <a:schemeClr val="bg1"/>
                </a:solidFill>
              </a:rPr>
              <a:t>Content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36223" y="1529943"/>
            <a:ext cx="6152501" cy="27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7" indent="-457177">
              <a:buFont typeface="Arial" charset="0"/>
              <a:buChar char="•"/>
            </a:pPr>
            <a:r>
              <a:rPr lang="en-US" altLang="zh-TW" sz="2667" dirty="0">
                <a:ea typeface="Times New Roman" charset="0"/>
                <a:cs typeface="Times New Roman" charset="0"/>
              </a:rPr>
              <a:t>Become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more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familiar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with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each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other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via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3733" b="1" dirty="0">
                <a:ea typeface="Times New Roman" charset="0"/>
                <a:cs typeface="Times New Roman" charset="0"/>
              </a:rPr>
              <a:t>more</a:t>
            </a:r>
            <a:r>
              <a:rPr lang="zh-TW" altLang="en-US" sz="3733" b="1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3733" b="1" dirty="0">
                <a:ea typeface="Times New Roman" charset="0"/>
                <a:cs typeface="Times New Roman" charset="0"/>
              </a:rPr>
              <a:t>interaction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.</a:t>
            </a:r>
            <a:endParaRPr lang="zh-TW" altLang="en-US" sz="2667" dirty="0">
              <a:ea typeface="Times New Roman" charset="0"/>
              <a:cs typeface="Times New Roman" charset="0"/>
            </a:endParaRPr>
          </a:p>
          <a:p>
            <a:pPr lvl="8"/>
            <a:endParaRPr lang="zh-TW" altLang="en-US" sz="2667" dirty="0">
              <a:ea typeface="Times New Roman" charset="0"/>
              <a:cs typeface="Times New Roman" charset="0"/>
            </a:endParaRPr>
          </a:p>
          <a:p>
            <a:pPr marL="380982" lvl="8" indent="-380982">
              <a:buFont typeface="Arial" charset="0"/>
              <a:buChar char="•"/>
            </a:pPr>
            <a:endParaRPr lang="en-US" altLang="zh-TW" sz="2667" dirty="0">
              <a:ea typeface="Times New Roman" charset="0"/>
              <a:cs typeface="Times New Roman" charset="0"/>
            </a:endParaRPr>
          </a:p>
          <a:p>
            <a:pPr marL="380982" indent="-380982">
              <a:buFont typeface="Arial" charset="0"/>
              <a:buChar char="•"/>
            </a:pPr>
            <a:endParaRPr lang="en-US" altLang="zh-TW" sz="2667" dirty="0">
              <a:ea typeface="Times New Roman" charset="0"/>
              <a:cs typeface="Times New Roman" charset="0"/>
            </a:endParaRPr>
          </a:p>
          <a:p>
            <a:pPr marL="380982" indent="-380982">
              <a:buFont typeface="Arial" charset="0"/>
              <a:buChar char="•"/>
            </a:pPr>
            <a:endParaRPr kumimoji="1" lang="zh-TW" altLang="en-US" sz="2667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15201" y="-223889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61" y="5212562"/>
            <a:ext cx="862601" cy="1215061"/>
          </a:xfrm>
          <a:prstGeom prst="rect">
            <a:avLst/>
          </a:prstGeom>
        </p:spPr>
      </p:pic>
      <p:sp>
        <p:nvSpPr>
          <p:cNvPr id="21" name="立方體 20"/>
          <p:cNvSpPr/>
          <p:nvPr/>
        </p:nvSpPr>
        <p:spPr>
          <a:xfrm>
            <a:off x="3686400" y="4874924"/>
            <a:ext cx="1621536" cy="16215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25" y="5100776"/>
            <a:ext cx="767343" cy="1316597"/>
          </a:xfrm>
          <a:prstGeom prst="rect">
            <a:avLst/>
          </a:prstGeom>
        </p:spPr>
      </p:pic>
      <p:sp>
        <p:nvSpPr>
          <p:cNvPr id="23" name="立方體 22"/>
          <p:cNvSpPr/>
          <p:nvPr/>
        </p:nvSpPr>
        <p:spPr>
          <a:xfrm>
            <a:off x="7236847" y="4878620"/>
            <a:ext cx="1621536" cy="1621536"/>
          </a:xfrm>
          <a:prstGeom prst="cube">
            <a:avLst/>
          </a:prstGeom>
          <a:ln w="26424"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24" name="手繪多邊形 23"/>
          <p:cNvSpPr/>
          <p:nvPr/>
        </p:nvSpPr>
        <p:spPr>
          <a:xfrm>
            <a:off x="5457657" y="5717771"/>
            <a:ext cx="1639615" cy="408383"/>
          </a:xfrm>
          <a:custGeom>
            <a:avLst/>
            <a:gdLst>
              <a:gd name="connsiteX0" fmla="*/ 0 w 1229710"/>
              <a:gd name="connsiteY0" fmla="*/ 315563 h 1000328"/>
              <a:gd name="connsiteX1" fmla="*/ 441435 w 1229710"/>
              <a:gd name="connsiteY1" fmla="*/ 31783 h 1000328"/>
              <a:gd name="connsiteX2" fmla="*/ 945931 w 1229710"/>
              <a:gd name="connsiteY2" fmla="*/ 977714 h 1000328"/>
              <a:gd name="connsiteX3" fmla="*/ 1229710 w 1229710"/>
              <a:gd name="connsiteY3" fmla="*/ 693935 h 100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710" h="1000328">
                <a:moveTo>
                  <a:pt x="0" y="315563"/>
                </a:moveTo>
                <a:cubicBezTo>
                  <a:pt x="141890" y="118493"/>
                  <a:pt x="283780" y="-78576"/>
                  <a:pt x="441435" y="31783"/>
                </a:cubicBezTo>
                <a:cubicBezTo>
                  <a:pt x="599090" y="142141"/>
                  <a:pt x="814552" y="867355"/>
                  <a:pt x="945931" y="977714"/>
                </a:cubicBezTo>
                <a:cubicBezTo>
                  <a:pt x="1077310" y="1088073"/>
                  <a:pt x="1140372" y="762252"/>
                  <a:pt x="1229710" y="6939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6" name="文字方塊 5"/>
          <p:cNvSpPr txBox="1"/>
          <p:nvPr/>
        </p:nvSpPr>
        <p:spPr>
          <a:xfrm>
            <a:off x="878539" y="2735349"/>
            <a:ext cx="507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2" indent="-380982">
              <a:buFont typeface="Wingdings" charset="2"/>
              <a:buChar char="Ø"/>
            </a:pPr>
            <a:r>
              <a:rPr kumimoji="1" lang="en-US" altLang="zh-TW" sz="2400" dirty="0"/>
              <a:t>Little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Competition</a:t>
            </a:r>
            <a:r>
              <a:rPr kumimoji="1" lang="zh-TW" altLang="en-US" sz="2400" dirty="0"/>
              <a:t> </a:t>
            </a:r>
          </a:p>
        </p:txBody>
      </p:sp>
      <p:sp>
        <p:nvSpPr>
          <p:cNvPr id="9" name="橢圓圖說文字 8"/>
          <p:cNvSpPr/>
          <p:nvPr/>
        </p:nvSpPr>
        <p:spPr>
          <a:xfrm>
            <a:off x="957036" y="4863628"/>
            <a:ext cx="1384385" cy="842683"/>
          </a:xfrm>
          <a:prstGeom prst="wedgeEllipseCallout">
            <a:avLst>
              <a:gd name="adj1" fmla="val 77128"/>
              <a:gd name="adj2" fmla="val 28458"/>
            </a:avLst>
          </a:prstGeom>
          <a:solidFill>
            <a:srgbClr val="BBF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>
                <a:solidFill>
                  <a:sysClr val="windowText" lastClr="000000"/>
                </a:solidFill>
              </a:rPr>
              <a:t>Yeah~</a:t>
            </a:r>
            <a:endParaRPr kumimoji="1" lang="zh-TW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橢圓圖說文字 10"/>
          <p:cNvSpPr/>
          <p:nvPr/>
        </p:nvSpPr>
        <p:spPr>
          <a:xfrm>
            <a:off x="10273556" y="4661648"/>
            <a:ext cx="1653225" cy="623321"/>
          </a:xfrm>
          <a:prstGeom prst="wedgeEllipseCallout">
            <a:avLst>
              <a:gd name="adj1" fmla="val -73919"/>
              <a:gd name="adj2" fmla="val 56747"/>
            </a:avLst>
          </a:prstGeom>
          <a:solidFill>
            <a:srgbClr val="BBF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ysClr val="windowText" lastClr="000000"/>
                </a:solidFill>
              </a:rPr>
              <a:t>Oh~No</a:t>
            </a:r>
            <a:r>
              <a:rPr kumimoji="1" lang="en-US" altLang="zh-TW" sz="2400" dirty="0">
                <a:solidFill>
                  <a:sysClr val="windowText" lastClr="000000"/>
                </a:solidFill>
              </a:rPr>
              <a:t>~</a:t>
            </a:r>
            <a:endParaRPr kumimoji="1" lang="zh-TW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569467" y="3188965"/>
            <a:ext cx="10972800" cy="990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rmAutofit/>
          </a:bodyPr>
          <a:lstStyle>
            <a:lvl1pPr lvl="0" algn="l" defTabSz="685783" rtl="0" eaLnBrk="1" latinLnBrk="0" hangingPunct="1">
              <a:spcBef>
                <a:spcPts val="0"/>
              </a:spcBef>
              <a:buNone/>
              <a:defRPr sz="3000" kern="1200" spc="-75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zh-TW" sz="4000" dirty="0"/>
              <a:t>We</a:t>
            </a:r>
            <a:r>
              <a:rPr lang="zh-TW" altLang="en-US" sz="4000" dirty="0"/>
              <a:t> </a:t>
            </a:r>
            <a:r>
              <a:rPr lang="en-US" altLang="zh-TW" sz="4000" dirty="0"/>
              <a:t>want</a:t>
            </a:r>
            <a:r>
              <a:rPr lang="zh-TW" altLang="en-US" sz="4000" dirty="0"/>
              <a:t> </a:t>
            </a:r>
            <a:r>
              <a:rPr lang="en-US" altLang="zh-TW" sz="4000" dirty="0"/>
              <a:t>to</a:t>
            </a:r>
            <a:r>
              <a:rPr lang="zh-TW" altLang="en-US" sz="4000" dirty="0"/>
              <a:t> </a:t>
            </a:r>
            <a:r>
              <a:rPr lang="is-IS" altLang="zh-TW" sz="4000" dirty="0"/>
              <a:t>…</a:t>
            </a:r>
            <a:endParaRPr lang="zh-TW" altLang="en-US" sz="40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90" y="963339"/>
            <a:ext cx="5295191" cy="30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4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32099E-6 L -0.33664 -0.396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1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3" grpId="0" animBg="1"/>
      <p:bldP spid="24" grpId="0" animBg="1"/>
      <p:bldP spid="6" grpId="0"/>
      <p:bldP spid="9" grpId="0" animBg="1"/>
      <p:bldP spid="11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54172" y="-160320"/>
            <a:ext cx="2089301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TW" sz="2667" dirty="0">
                <a:solidFill>
                  <a:schemeClr val="bg1"/>
                </a:solidFill>
              </a:rPr>
              <a:t>Content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8294" y="793921"/>
            <a:ext cx="10408332" cy="124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2" indent="-380982">
              <a:buFont typeface="Arial" charset="0"/>
              <a:buChar char="•"/>
            </a:pPr>
            <a:r>
              <a:rPr lang="en-US" altLang="zh-TW" sz="2667" dirty="0">
                <a:ea typeface="Times New Roman" charset="0"/>
                <a:cs typeface="Times New Roman" charset="0"/>
              </a:rPr>
              <a:t>Let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users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make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unique </a:t>
            </a:r>
            <a:r>
              <a:rPr lang="en-US" altLang="zh-TW" sz="3733" b="1" dirty="0">
                <a:ea typeface="Times New Roman" charset="0"/>
                <a:cs typeface="Times New Roman" charset="0"/>
              </a:rPr>
              <a:t>souvenirs</a:t>
            </a:r>
            <a:r>
              <a:rPr lang="en-US" altLang="zh-TW" sz="4800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for their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new</a:t>
            </a:r>
            <a:r>
              <a:rPr lang="zh-TW" altLang="en-US" sz="2667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667" dirty="0">
                <a:ea typeface="Times New Roman" charset="0"/>
                <a:cs typeface="Times New Roman" charset="0"/>
              </a:rPr>
              <a:t>friends.</a:t>
            </a:r>
            <a:endParaRPr lang="zh-TW" altLang="en-US" sz="2667" dirty="0">
              <a:ea typeface="Times New Roman" charset="0"/>
              <a:cs typeface="Times New Roman" charset="0"/>
            </a:endParaRPr>
          </a:p>
          <a:p>
            <a:pPr marL="380982" indent="-380982">
              <a:buFont typeface="Arial" charset="0"/>
              <a:buChar char="•"/>
            </a:pPr>
            <a:endParaRPr kumimoji="1" lang="zh-TW" altLang="en-US" sz="2667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15201" y="-223889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4" y="2738434"/>
            <a:ext cx="5186009" cy="3482609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425894" y="2738433"/>
            <a:ext cx="5189415" cy="3482612"/>
            <a:chOff x="6062218" y="2834144"/>
            <a:chExt cx="2770082" cy="2038201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218" y="2834144"/>
              <a:ext cx="2770082" cy="2038201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47302">
              <a:off x="8177413" y="2895284"/>
              <a:ext cx="617392" cy="617392"/>
            </a:xfrm>
            <a:prstGeom prst="rect">
              <a:avLst/>
            </a:prstGeom>
          </p:spPr>
        </p:pic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89" y="2837315"/>
            <a:ext cx="5068825" cy="33837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703">
            <a:off x="7805753" y="786867"/>
            <a:ext cx="2997631" cy="15227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99496" y="1709843"/>
            <a:ext cx="6808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2" lvl="8" indent="-380982">
              <a:buFont typeface="Wingdings" charset="2"/>
              <a:buChar char="Ø"/>
            </a:pPr>
            <a:r>
              <a:rPr lang="en-US" altLang="zh-TW" sz="2400" dirty="0">
                <a:ea typeface="Times New Roman" charset="0"/>
                <a:cs typeface="Times New Roman" charset="0"/>
              </a:rPr>
              <a:t>Write</a:t>
            </a:r>
            <a:r>
              <a:rPr lang="zh-TW" altLang="en-US" sz="2400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ea typeface="Times New Roman" charset="0"/>
                <a:cs typeface="Times New Roman" charset="0"/>
              </a:rPr>
              <a:t>down</a:t>
            </a:r>
            <a:r>
              <a:rPr lang="zh-TW" altLang="en-US" sz="2400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ea typeface="Times New Roman" charset="0"/>
                <a:cs typeface="Times New Roman" charset="0"/>
              </a:rPr>
              <a:t>memories</a:t>
            </a:r>
            <a:r>
              <a:rPr lang="zh-TW" altLang="en-US" sz="2400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ea typeface="Times New Roman" charset="0"/>
                <a:cs typeface="Times New Roman" charset="0"/>
              </a:rPr>
              <a:t>belong</a:t>
            </a:r>
            <a:r>
              <a:rPr lang="zh-TW" altLang="en-US" sz="2400" dirty="0"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ea typeface="Times New Roman" charset="0"/>
                <a:cs typeface="Times New Roman" charset="0"/>
              </a:rPr>
              <a:t>together</a:t>
            </a:r>
          </a:p>
          <a:p>
            <a:pPr marL="380982" indent="-380982">
              <a:buFont typeface="Wingdings" charset="2"/>
              <a:buChar char="Ø"/>
            </a:pPr>
            <a:endParaRPr kumimoji="1"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015" y="2856362"/>
            <a:ext cx="1198607" cy="11986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</p:pic>
    </p:spTree>
    <p:extLst>
      <p:ext uri="{BB962C8B-B14F-4D97-AF65-F5344CB8AC3E}">
        <p14:creationId xmlns:p14="http://schemas.microsoft.com/office/powerpoint/2010/main" val="29431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Term project Proposal  </a:t>
            </a:r>
          </a:p>
        </p:txBody>
      </p:sp>
      <p:sp>
        <p:nvSpPr>
          <p:cNvPr id="4" name="Shape 73"/>
          <p:cNvSpPr txBox="1"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TW" sz="3733" dirty="0"/>
              <a:t>VERSION</a:t>
            </a:r>
            <a:r>
              <a:rPr lang="zh-TW" altLang="en-US" sz="3733" dirty="0"/>
              <a:t> </a:t>
            </a:r>
            <a:r>
              <a:rPr lang="en-US" altLang="zh-TW" sz="3733" dirty="0"/>
              <a:t>2</a:t>
            </a:r>
            <a:endParaRPr sz="3733" dirty="0"/>
          </a:p>
        </p:txBody>
      </p:sp>
    </p:spTree>
    <p:extLst>
      <p:ext uri="{BB962C8B-B14F-4D97-AF65-F5344CB8AC3E}">
        <p14:creationId xmlns:p14="http://schemas.microsoft.com/office/powerpoint/2010/main" val="1071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0" y="-149180"/>
            <a:ext cx="1667435" cy="53995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2667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09387" y="2008024"/>
            <a:ext cx="9482060" cy="224382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sz="3200" dirty="0"/>
              <a:t>It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is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not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easy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for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some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people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to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interactive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with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another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people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actively.</a:t>
            </a:r>
            <a:endParaRPr kumimoji="1" lang="zh-TW" altLang="en-US" sz="3200" dirty="0"/>
          </a:p>
          <a:p>
            <a:endParaRPr kumimoji="1" lang="zh-TW" altLang="en-US" dirty="0" smtClean="0"/>
          </a:p>
          <a:p>
            <a:r>
              <a:rPr kumimoji="1" lang="en-US" altLang="zh-TW" sz="3200" dirty="0"/>
              <a:t>Quartic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S</a:t>
            </a:r>
            <a:r>
              <a:rPr kumimoji="1" lang="en-US" altLang="zh-TW" sz="3200" dirty="0"/>
              <a:t>mile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may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not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have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enough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attraction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to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some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people</a:t>
            </a:r>
            <a:r>
              <a:rPr kumimoji="1" lang="en-US" altLang="zh-TW" sz="3200" dirty="0"/>
              <a:t>.</a:t>
            </a:r>
            <a:endParaRPr kumimoji="1" lang="zh-TW" altLang="en-US" sz="32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" t="8879" r="82358" b="56982"/>
          <a:stretch/>
        </p:blipFill>
        <p:spPr>
          <a:xfrm>
            <a:off x="2705885" y="4874924"/>
            <a:ext cx="862601" cy="1316597"/>
          </a:xfrm>
          <a:prstGeom prst="rect">
            <a:avLst/>
          </a:prstGeom>
        </p:spPr>
      </p:pic>
      <p:sp>
        <p:nvSpPr>
          <p:cNvPr id="10" name="立方體 9"/>
          <p:cNvSpPr/>
          <p:nvPr/>
        </p:nvSpPr>
        <p:spPr>
          <a:xfrm>
            <a:off x="3686400" y="4874924"/>
            <a:ext cx="1621536" cy="16215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8" t="6465" r="36962" b="59396"/>
          <a:stretch/>
        </p:blipFill>
        <p:spPr>
          <a:xfrm>
            <a:off x="9128846" y="4863628"/>
            <a:ext cx="862601" cy="1316597"/>
          </a:xfrm>
          <a:prstGeom prst="rect">
            <a:avLst/>
          </a:prstGeom>
        </p:spPr>
      </p:pic>
      <p:sp>
        <p:nvSpPr>
          <p:cNvPr id="12" name="立方體 11"/>
          <p:cNvSpPr/>
          <p:nvPr/>
        </p:nvSpPr>
        <p:spPr>
          <a:xfrm>
            <a:off x="7236847" y="4878620"/>
            <a:ext cx="1621536" cy="1621536"/>
          </a:xfrm>
          <a:prstGeom prst="cube">
            <a:avLst/>
          </a:prstGeom>
          <a:ln w="26424"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13" name="手繪多邊形 12"/>
          <p:cNvSpPr/>
          <p:nvPr/>
        </p:nvSpPr>
        <p:spPr>
          <a:xfrm>
            <a:off x="5457657" y="5717771"/>
            <a:ext cx="1639615" cy="408383"/>
          </a:xfrm>
          <a:custGeom>
            <a:avLst/>
            <a:gdLst>
              <a:gd name="connsiteX0" fmla="*/ 0 w 1229710"/>
              <a:gd name="connsiteY0" fmla="*/ 315563 h 1000328"/>
              <a:gd name="connsiteX1" fmla="*/ 441435 w 1229710"/>
              <a:gd name="connsiteY1" fmla="*/ 31783 h 1000328"/>
              <a:gd name="connsiteX2" fmla="*/ 945931 w 1229710"/>
              <a:gd name="connsiteY2" fmla="*/ 977714 h 1000328"/>
              <a:gd name="connsiteX3" fmla="*/ 1229710 w 1229710"/>
              <a:gd name="connsiteY3" fmla="*/ 693935 h 100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710" h="1000328">
                <a:moveTo>
                  <a:pt x="0" y="315563"/>
                </a:moveTo>
                <a:cubicBezTo>
                  <a:pt x="141890" y="118493"/>
                  <a:pt x="283780" y="-78576"/>
                  <a:pt x="441435" y="31783"/>
                </a:cubicBezTo>
                <a:cubicBezTo>
                  <a:pt x="599090" y="142141"/>
                  <a:pt x="814552" y="867355"/>
                  <a:pt x="945931" y="977714"/>
                </a:cubicBezTo>
                <a:cubicBezTo>
                  <a:pt x="1077310" y="1088073"/>
                  <a:pt x="1140372" y="762252"/>
                  <a:pt x="1229710" y="6939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2" name="雲朵形圖說文字 1"/>
          <p:cNvSpPr/>
          <p:nvPr/>
        </p:nvSpPr>
        <p:spPr>
          <a:xfrm>
            <a:off x="827142" y="4251850"/>
            <a:ext cx="1808953" cy="1147913"/>
          </a:xfrm>
          <a:prstGeom prst="cloudCallout">
            <a:avLst>
              <a:gd name="adj1" fmla="val 48065"/>
              <a:gd name="adj2" fmla="val 56252"/>
            </a:avLst>
          </a:prstGeom>
          <a:solidFill>
            <a:srgbClr val="BBF5FF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ysClr val="windowText" lastClr="000000"/>
                </a:solidFill>
              </a:rPr>
              <a:t>What</a:t>
            </a:r>
            <a:r>
              <a:rPr kumimoji="1" lang="zh-TW" altLang="en-US" sz="2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TW" sz="2400" dirty="0">
                <a:solidFill>
                  <a:sysClr val="windowText" lastClr="000000"/>
                </a:solidFill>
              </a:rPr>
              <a:t>should</a:t>
            </a:r>
            <a:r>
              <a:rPr kumimoji="1" lang="zh-TW" altLang="en-US" sz="2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TW" sz="2400" dirty="0">
                <a:solidFill>
                  <a:sysClr val="windowText" lastClr="000000"/>
                </a:solidFill>
              </a:rPr>
              <a:t>I</a:t>
            </a:r>
            <a:r>
              <a:rPr kumimoji="1" lang="zh-TW" altLang="en-US" sz="2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TW" sz="2400" dirty="0">
                <a:solidFill>
                  <a:sysClr val="windowText" lastClr="000000"/>
                </a:solidFill>
              </a:rPr>
              <a:t>say?</a:t>
            </a:r>
            <a:endParaRPr kumimoji="1" lang="zh-TW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5" name="雲朵形圖說文字 14"/>
          <p:cNvSpPr/>
          <p:nvPr/>
        </p:nvSpPr>
        <p:spPr>
          <a:xfrm>
            <a:off x="9681912" y="4251849"/>
            <a:ext cx="1649477" cy="868935"/>
          </a:xfrm>
          <a:prstGeom prst="cloudCallout">
            <a:avLst>
              <a:gd name="adj1" fmla="val -40147"/>
              <a:gd name="adj2" fmla="val 62500"/>
            </a:avLst>
          </a:prstGeom>
          <a:solidFill>
            <a:srgbClr val="BBF5FF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ysClr val="windowText" lastClr="000000"/>
                </a:solidFill>
              </a:rPr>
              <a:t>Ummm</a:t>
            </a:r>
            <a:r>
              <a:rPr kumimoji="1" lang="is-IS" altLang="zh-TW" sz="2400" dirty="0">
                <a:solidFill>
                  <a:sysClr val="windowText" lastClr="000000"/>
                </a:solidFill>
              </a:rPr>
              <a:t>…</a:t>
            </a:r>
            <a:r>
              <a:rPr kumimoji="1" lang="en-US" altLang="zh-TW" sz="2400" dirty="0">
                <a:solidFill>
                  <a:sysClr val="windowText" lastClr="000000"/>
                </a:solidFill>
              </a:rPr>
              <a:t>.</a:t>
            </a:r>
            <a:endParaRPr kumimoji="1" lang="zh-TW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文字版面配置區 2"/>
          <p:cNvSpPr txBox="1">
            <a:spLocks/>
          </p:cNvSpPr>
          <p:nvPr/>
        </p:nvSpPr>
        <p:spPr>
          <a:xfrm>
            <a:off x="509387" y="3218662"/>
            <a:ext cx="8188576" cy="81852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rmAutofit/>
          </a:bodyPr>
          <a:lstStyle>
            <a:lvl1pPr marL="137157" lvl="0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1" lvl="1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6" lvl="2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61" lvl="3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1518" lvl="4" indent="-102868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05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lvl="5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31" lvl="6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2987" lvl="7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44" lvl="8" indent="-137157" algn="l" defTabSz="685783" rtl="0" eaLnBrk="1" latinLnBrk="0" hangingPunct="1">
              <a:spcBef>
                <a:spcPts val="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TW" altLang="en-US" sz="2400" dirty="0"/>
          </a:p>
          <a:p>
            <a:endParaRPr kumimoji="1" lang="zh-TW" altLang="en-US" sz="2400" dirty="0"/>
          </a:p>
          <a:p>
            <a:endParaRPr kumimoji="1" lang="zh-TW" altLang="en-US" sz="2400" dirty="0"/>
          </a:p>
          <a:p>
            <a:endParaRPr kumimoji="1" lang="zh-TW" altLang="en-US" sz="2400" dirty="0"/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rmAutofit/>
          </a:bodyPr>
          <a:lstStyle>
            <a:lvl1pPr lvl="0" algn="l" defTabSz="685783" rtl="0" eaLnBrk="1" latinLnBrk="0" hangingPunct="1">
              <a:spcBef>
                <a:spcPts val="0"/>
              </a:spcBef>
              <a:buNone/>
              <a:defRPr sz="3000" kern="1200" spc="-75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zh-TW" sz="4000" dirty="0"/>
              <a:t>Think</a:t>
            </a:r>
            <a:r>
              <a:rPr lang="zh-TW" altLang="en-US" sz="4000" dirty="0"/>
              <a:t> </a:t>
            </a:r>
            <a:r>
              <a:rPr lang="en-US" altLang="zh-TW" sz="4000" dirty="0"/>
              <a:t>about</a:t>
            </a:r>
            <a:r>
              <a:rPr lang="zh-TW" altLang="en-US" sz="4000" dirty="0"/>
              <a:t> </a:t>
            </a:r>
            <a:r>
              <a:rPr lang="en-US" altLang="zh-TW" sz="4000" dirty="0"/>
              <a:t>it</a:t>
            </a:r>
            <a:r>
              <a:rPr lang="zh-TW" altLang="en-US" sz="4000" dirty="0"/>
              <a:t> </a:t>
            </a:r>
            <a:r>
              <a:rPr lang="is-IS" altLang="zh-TW" sz="4000" dirty="0"/>
              <a:t>…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677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want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is-IS" altLang="zh-TW" dirty="0" smtClean="0"/>
              <a:t>…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15600" y="1446801"/>
            <a:ext cx="7509200" cy="756623"/>
          </a:xfrm>
        </p:spPr>
        <p:txBody>
          <a:bodyPr>
            <a:normAutofit fontScale="92500"/>
          </a:bodyPr>
          <a:lstStyle/>
          <a:p>
            <a:r>
              <a:rPr kumimoji="1" lang="en-US" altLang="zh-TW" dirty="0"/>
              <a:t>u</a:t>
            </a:r>
            <a:r>
              <a:rPr kumimoji="1" lang="en-US" altLang="zh-TW" dirty="0" smtClean="0"/>
              <a:t>se</a:t>
            </a:r>
            <a:r>
              <a:rPr kumimoji="1" lang="zh-TW" altLang="en-US" dirty="0" smtClean="0"/>
              <a:t> </a:t>
            </a:r>
            <a:r>
              <a:rPr kumimoji="1" lang="en-US" altLang="zh-TW" sz="3200" b="1" dirty="0"/>
              <a:t>Hologram</a:t>
            </a:r>
            <a:r>
              <a:rPr kumimoji="1" lang="zh-TW" altLang="en-US" sz="3200" b="1" dirty="0"/>
              <a:t> </a:t>
            </a:r>
            <a:r>
              <a:rPr kumimoji="1" lang="en-US" altLang="zh-TW" sz="3200" b="1" dirty="0"/>
              <a:t>Projector</a:t>
            </a:r>
            <a:r>
              <a:rPr kumimoji="1" lang="zh-TW" altLang="en-US" b="1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attractive</a:t>
            </a:r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3842" y="2293256"/>
            <a:ext cx="7594903" cy="4272133"/>
          </a:xfrm>
          <a:prstGeom prst="rect">
            <a:avLst/>
          </a:prstGeom>
        </p:spPr>
      </p:pic>
      <p:sp>
        <p:nvSpPr>
          <p:cNvPr id="8" name="Shape 78"/>
          <p:cNvSpPr txBox="1">
            <a:spLocks/>
          </p:cNvSpPr>
          <p:nvPr/>
        </p:nvSpPr>
        <p:spPr>
          <a:xfrm>
            <a:off x="0" y="-149180"/>
            <a:ext cx="1667435" cy="53995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685783" rtl="0" eaLnBrk="1" latinLnBrk="0" hangingPunct="1">
              <a:spcBef>
                <a:spcPts val="0"/>
              </a:spcBef>
              <a:buNone/>
              <a:defRPr sz="3000" kern="1200" spc="-75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zh-TW" sz="2667" dirty="0">
                <a:solidFill>
                  <a:schemeClr val="bg1"/>
                </a:solidFill>
              </a:rPr>
              <a:t>Content</a:t>
            </a:r>
            <a:endParaRPr lang="en" sz="26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62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82471" y="2902355"/>
            <a:ext cx="10917591" cy="3745364"/>
          </a:xfrm>
          <a:prstGeom prst="rect">
            <a:avLst/>
          </a:prstGeom>
          <a:solidFill>
            <a:srgbClr val="BB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" name="Shape 78"/>
          <p:cNvSpPr txBox="1">
            <a:spLocks/>
          </p:cNvSpPr>
          <p:nvPr/>
        </p:nvSpPr>
        <p:spPr>
          <a:xfrm>
            <a:off x="0" y="-149180"/>
            <a:ext cx="1667435" cy="53995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685783" rtl="0" eaLnBrk="1" latinLnBrk="0" hangingPunct="1">
              <a:spcBef>
                <a:spcPts val="0"/>
              </a:spcBef>
              <a:buNone/>
              <a:defRPr sz="3000" kern="1200" spc="-75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zh-TW" sz="2667" dirty="0">
                <a:solidFill>
                  <a:schemeClr val="bg1"/>
                </a:solidFill>
              </a:rPr>
              <a:t>Content</a:t>
            </a:r>
            <a:endParaRPr lang="en" sz="2667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49007" y="3160555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Quartic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Smile</a:t>
            </a:r>
            <a:endParaRPr kumimoji="1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578629" y="3111847"/>
            <a:ext cx="182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Hologram</a:t>
            </a:r>
            <a:endParaRPr kumimoji="1"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872950" y="4575031"/>
            <a:ext cx="92140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667" dirty="0"/>
              <a:t>Earth</a:t>
            </a:r>
            <a:endParaRPr kumimoji="1" lang="zh-TW" altLang="en-US" sz="2667" dirty="0"/>
          </a:p>
        </p:txBody>
      </p:sp>
      <p:sp>
        <p:nvSpPr>
          <p:cNvPr id="8" name="向右箭號 7"/>
          <p:cNvSpPr/>
          <p:nvPr/>
        </p:nvSpPr>
        <p:spPr>
          <a:xfrm>
            <a:off x="4143896" y="4618409"/>
            <a:ext cx="888969" cy="440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11" name="圓形箭號 10"/>
          <p:cNvSpPr/>
          <p:nvPr/>
        </p:nvSpPr>
        <p:spPr>
          <a:xfrm rot="2871435">
            <a:off x="8776102" y="4159634"/>
            <a:ext cx="830796" cy="83079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>
              <a:solidFill>
                <a:schemeClr val="tx1"/>
              </a:solidFill>
            </a:endParaRPr>
          </a:p>
        </p:txBody>
      </p:sp>
      <p:sp>
        <p:nvSpPr>
          <p:cNvPr id="12" name="圓形箭號 11"/>
          <p:cNvSpPr/>
          <p:nvPr/>
        </p:nvSpPr>
        <p:spPr>
          <a:xfrm rot="14245939">
            <a:off x="6879859" y="5630107"/>
            <a:ext cx="830796" cy="83079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>
              <a:solidFill>
                <a:schemeClr val="tx1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9263" r="10017" b="30098"/>
          <a:stretch/>
        </p:blipFill>
        <p:spPr>
          <a:xfrm>
            <a:off x="5670172" y="3936891"/>
            <a:ext cx="3074929" cy="167629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" r="4762" b="27196"/>
          <a:stretch/>
        </p:blipFill>
        <p:spPr>
          <a:xfrm>
            <a:off x="7767401" y="5015363"/>
            <a:ext cx="3043960" cy="146246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706106" y="3943817"/>
            <a:ext cx="78258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133" dirty="0">
                <a:solidFill>
                  <a:schemeClr val="bg1"/>
                </a:solidFill>
              </a:rPr>
              <a:t>earth</a:t>
            </a:r>
            <a:endParaRPr kumimoji="1" lang="zh-TW" altLang="en-US" sz="2133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767401" y="5015363"/>
            <a:ext cx="60510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133" dirty="0">
                <a:solidFill>
                  <a:schemeClr val="bg1"/>
                </a:solidFill>
              </a:rPr>
              <a:t>VFX</a:t>
            </a:r>
            <a:endParaRPr kumimoji="1" lang="zh-TW" altLang="en-US" sz="2133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5782" y="1048838"/>
            <a:ext cx="837341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charset="0"/>
              <a:buChar char="•"/>
            </a:pPr>
            <a:r>
              <a:rPr kumimoji="1" lang="en-US" altLang="zh-TW" sz="2667" dirty="0"/>
              <a:t>When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there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is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no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user,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Quartic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Smile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will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show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earth.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At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this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time,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hologram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will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display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earth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and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VFX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alternatively.</a:t>
            </a:r>
            <a:endParaRPr kumimoji="1" lang="zh-TW" altLang="en-US" sz="2667" dirty="0"/>
          </a:p>
        </p:txBody>
      </p:sp>
    </p:spTree>
    <p:extLst>
      <p:ext uri="{BB962C8B-B14F-4D97-AF65-F5344CB8AC3E}">
        <p14:creationId xmlns:p14="http://schemas.microsoft.com/office/powerpoint/2010/main" val="13322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82471" y="2902355"/>
            <a:ext cx="10917591" cy="3745364"/>
          </a:xfrm>
          <a:prstGeom prst="rect">
            <a:avLst/>
          </a:prstGeom>
          <a:solidFill>
            <a:srgbClr val="BB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" name="Shape 78"/>
          <p:cNvSpPr txBox="1">
            <a:spLocks/>
          </p:cNvSpPr>
          <p:nvPr/>
        </p:nvSpPr>
        <p:spPr>
          <a:xfrm>
            <a:off x="0" y="-149180"/>
            <a:ext cx="1667435" cy="53995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685783" rtl="0" eaLnBrk="1" latinLnBrk="0" hangingPunct="1">
              <a:spcBef>
                <a:spcPts val="0"/>
              </a:spcBef>
              <a:buNone/>
              <a:defRPr sz="3000" kern="1200" spc="-75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zh-TW" sz="2667" dirty="0">
                <a:solidFill>
                  <a:schemeClr val="bg1"/>
                </a:solidFill>
              </a:rPr>
              <a:t>Content</a:t>
            </a:r>
            <a:endParaRPr lang="en" sz="2667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49007" y="3160555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Quartic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Smile</a:t>
            </a:r>
            <a:endParaRPr kumimoji="1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578629" y="3111847"/>
            <a:ext cx="182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Hologram</a:t>
            </a:r>
            <a:endParaRPr kumimoji="1" lang="zh-TW" altLang="en-US" sz="3200" dirty="0"/>
          </a:p>
        </p:txBody>
      </p:sp>
      <p:sp>
        <p:nvSpPr>
          <p:cNvPr id="8" name="向右箭號 7"/>
          <p:cNvSpPr/>
          <p:nvPr/>
        </p:nvSpPr>
        <p:spPr>
          <a:xfrm>
            <a:off x="4143896" y="4618409"/>
            <a:ext cx="888969" cy="440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7" t="48261" r="25327" b="12319"/>
          <a:stretch/>
        </p:blipFill>
        <p:spPr>
          <a:xfrm>
            <a:off x="6150014" y="4032187"/>
            <a:ext cx="3562644" cy="206136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6135280" y="4029492"/>
            <a:ext cx="144026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133" dirty="0">
                <a:solidFill>
                  <a:schemeClr val="bg1"/>
                </a:solidFill>
              </a:rPr>
              <a:t>NTU</a:t>
            </a:r>
            <a:r>
              <a:rPr kumimoji="1" lang="zh-TW" altLang="en-US" sz="2133" dirty="0">
                <a:solidFill>
                  <a:schemeClr val="bg1"/>
                </a:solidFill>
              </a:rPr>
              <a:t> </a:t>
            </a:r>
            <a:r>
              <a:rPr kumimoji="1" lang="en-US" altLang="zh-TW" sz="2133" dirty="0">
                <a:solidFill>
                  <a:schemeClr val="bg1"/>
                </a:solidFill>
              </a:rPr>
              <a:t>library</a:t>
            </a:r>
            <a:endParaRPr kumimoji="1" lang="zh-TW" altLang="en-US" sz="2133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5782" y="1048837"/>
            <a:ext cx="837341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charset="0"/>
              <a:buChar char="•"/>
            </a:pPr>
            <a:r>
              <a:rPr kumimoji="1" lang="en-US" altLang="zh-TW" sz="2667" dirty="0"/>
              <a:t>When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view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shows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landing,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hologram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will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display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the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corner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of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campus.</a:t>
            </a:r>
            <a:r>
              <a:rPr kumimoji="1" lang="zh-TW" altLang="en-US" sz="2667" dirty="0"/>
              <a:t>    </a:t>
            </a:r>
            <a:endParaRPr kumimoji="1" lang="zh-TW" altLang="en-US" sz="2667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85501" y="4513778"/>
            <a:ext cx="2685351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667" dirty="0"/>
              <a:t>Corner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of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Campus</a:t>
            </a:r>
          </a:p>
          <a:p>
            <a:r>
              <a:rPr kumimoji="1" lang="zh-TW" altLang="en-US" sz="2667" dirty="0"/>
              <a:t>     </a:t>
            </a:r>
            <a:r>
              <a:rPr kumimoji="1" lang="en-US" altLang="zh-TW" sz="2667" dirty="0"/>
              <a:t>(NTU</a:t>
            </a:r>
            <a:r>
              <a:rPr kumimoji="1" lang="zh-TW" altLang="en-US" sz="2667" dirty="0"/>
              <a:t> </a:t>
            </a:r>
            <a:r>
              <a:rPr kumimoji="1" lang="en-US" altLang="zh-TW" sz="2667" dirty="0"/>
              <a:t>library)</a:t>
            </a:r>
            <a:endParaRPr kumimoji="1" lang="zh-TW" altLang="en-US" sz="2667" dirty="0"/>
          </a:p>
        </p:txBody>
      </p:sp>
    </p:spTree>
    <p:extLst>
      <p:ext uri="{BB962C8B-B14F-4D97-AF65-F5344CB8AC3E}">
        <p14:creationId xmlns:p14="http://schemas.microsoft.com/office/powerpoint/2010/main" val="14204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ference">
  <a:themeElements>
    <a:clrScheme name="清楚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楚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61F8CA7B-B356-F547-B13F-BD1B5CF747DB}" vid="{885779F3-166D-4142-AAB5-D9AF3029EF7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conference</Template>
  <TotalTime>2</TotalTime>
  <Words>244</Words>
  <Application>Microsoft Macintosh PowerPoint</Application>
  <PresentationFormat>寬螢幕</PresentationFormat>
  <Paragraphs>63</Paragraphs>
  <Slides>10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Calibri</vt:lpstr>
      <vt:lpstr>Times New Roman</vt:lpstr>
      <vt:lpstr>Wingdings</vt:lpstr>
      <vt:lpstr>微軟正黑體</vt:lpstr>
      <vt:lpstr>新細明體</vt:lpstr>
      <vt:lpstr>Arial</vt:lpstr>
      <vt:lpstr>conference</vt:lpstr>
      <vt:lpstr>Term project Proposal  </vt:lpstr>
      <vt:lpstr>Motivation</vt:lpstr>
      <vt:lpstr>Content</vt:lpstr>
      <vt:lpstr>Content</vt:lpstr>
      <vt:lpstr>Term project Proposal  </vt:lpstr>
      <vt:lpstr>Motivation</vt:lpstr>
      <vt:lpstr>We want to…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 Proposal  </dc:title>
  <dc:creator>王瀚磊</dc:creator>
  <cp:lastModifiedBy>王瀚磊</cp:lastModifiedBy>
  <cp:revision>1</cp:revision>
  <dcterms:created xsi:type="dcterms:W3CDTF">2016-12-23T08:52:41Z</dcterms:created>
  <dcterms:modified xsi:type="dcterms:W3CDTF">2016-12-23T08:54:50Z</dcterms:modified>
</cp:coreProperties>
</file>